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Tahom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92">
          <p15:clr>
            <a:srgbClr val="747775"/>
          </p15:clr>
        </p15:guide>
        <p15:guide id="2" pos="534">
          <p15:clr>
            <a:srgbClr val="747775"/>
          </p15:clr>
        </p15:guide>
        <p15:guide id="3" orient="horz" pos="26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92" orient="horz"/>
        <p:guide pos="534"/>
        <p:guide pos="26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schemas.openxmlformats.org/officeDocument/2006/relationships/font" Target="fonts/Tahoma-regular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Tahom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728b883d5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23728b883d5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e5405887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e5405887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e5405887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e5405887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e5405887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e5405887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5405887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5405887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dbcb349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dbcb34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af9d74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3af9d74618_0_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dbcb349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dbcb349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5405887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e5405887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e5405887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e5405887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e5405887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e5405887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109ea57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109ea5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e5405887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e5405887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728b883d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728b883d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dbcb3498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dbcb3498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af9d7461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af9d7461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728b883d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728b883d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dbcb3498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dbcb3498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540588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e540588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dbcb3498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dbcb3498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dbcb3498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dbcb3498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2f8977a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2f8977a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dbcb3498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dbcb3498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e54058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e54058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964869" y="1768615"/>
            <a:ext cx="5214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Relationship Id="rId6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50.jp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jp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jp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47022" y="427125"/>
            <a:ext cx="357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Привіт!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847022" y="1182113"/>
            <a:ext cx="4423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СКОРО ПОЧИНАЄМО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801" y="1016900"/>
            <a:ext cx="3472875" cy="43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847025" y="427125"/>
            <a:ext cx="85206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Середнє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24" y="1493613"/>
            <a:ext cx="4192025" cy="21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0087" y="3535000"/>
            <a:ext cx="1318961" cy="131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2102" y="1124347"/>
            <a:ext cx="710807" cy="71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4460" y="3731773"/>
            <a:ext cx="690174" cy="68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32400" y="2820715"/>
            <a:ext cx="1780664" cy="23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41841" y="183425"/>
            <a:ext cx="1325435" cy="132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57600" y="3600435"/>
            <a:ext cx="690155" cy="68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847025" y="427125"/>
            <a:ext cx="85206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Медіана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1680800" y="3147775"/>
            <a:ext cx="313200" cy="4875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2075900" y="2895700"/>
            <a:ext cx="313200" cy="7398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2471000" y="2895700"/>
            <a:ext cx="313200" cy="7398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2866088" y="2721625"/>
            <a:ext cx="313200" cy="9138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3261200" y="2591125"/>
            <a:ext cx="313200" cy="10443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3656300" y="2443075"/>
            <a:ext cx="313200" cy="11925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4047166" y="2277775"/>
            <a:ext cx="313200" cy="13578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4430938" y="2103775"/>
            <a:ext cx="313200" cy="1531800"/>
          </a:xfrm>
          <a:prstGeom prst="rect">
            <a:avLst/>
          </a:prstGeom>
          <a:solidFill>
            <a:srgbClr val="32BE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4826050" y="1964475"/>
            <a:ext cx="313200" cy="16710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5213375" y="1964475"/>
            <a:ext cx="313200" cy="16710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5600700" y="1964475"/>
            <a:ext cx="313200" cy="16710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5988025" y="1807975"/>
            <a:ext cx="313200" cy="18276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6375350" y="1520575"/>
            <a:ext cx="313200" cy="21147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6762675" y="1433575"/>
            <a:ext cx="313200" cy="22017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7150000" y="1433575"/>
            <a:ext cx="313200" cy="2201700"/>
          </a:xfrm>
          <a:prstGeom prst="rect">
            <a:avLst/>
          </a:prstGeom>
          <a:solidFill>
            <a:srgbClr val="31BECB">
              <a:alpha val="42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3523300" y="1181525"/>
            <a:ext cx="21285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Median</a:t>
            </a:r>
            <a:endParaRPr b="1" sz="19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2128850" y="3931350"/>
            <a:ext cx="18624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50% below</a:t>
            </a:r>
            <a:endParaRPr b="1" sz="14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5152750" y="3931350"/>
            <a:ext cx="18624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50% above</a:t>
            </a:r>
            <a:endParaRPr b="1" sz="14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5"/>
          <p:cNvSpPr/>
          <p:nvPr/>
        </p:nvSpPr>
        <p:spPr>
          <a:xfrm rot="5400000">
            <a:off x="2960000" y="2452050"/>
            <a:ext cx="200100" cy="275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31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 rot="5400000">
            <a:off x="5983900" y="2452050"/>
            <a:ext cx="200100" cy="275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31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5"/>
          <p:cNvCxnSpPr>
            <a:stCxn id="204" idx="2"/>
            <a:endCxn id="196" idx="0"/>
          </p:cNvCxnSpPr>
          <p:nvPr/>
        </p:nvCxnSpPr>
        <p:spPr>
          <a:xfrm>
            <a:off x="4587550" y="1616225"/>
            <a:ext cx="0" cy="487500"/>
          </a:xfrm>
          <a:prstGeom prst="straightConnector1">
            <a:avLst/>
          </a:prstGeom>
          <a:noFill/>
          <a:ln cap="flat" cmpd="sng" w="28575">
            <a:solidFill>
              <a:srgbClr val="32BEC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>
            <a:alpha val="21250"/>
          </a:srgbClr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847025" y="427125"/>
            <a:ext cx="8520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Мода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401" y="983449"/>
            <a:ext cx="5627851" cy="37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3396070" y="1240447"/>
            <a:ext cx="33903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429" y="1318050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2242" y="10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50" y="2187798"/>
            <a:ext cx="606503" cy="60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2462950" y="4334125"/>
            <a:ext cx="10443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6359" y="3218170"/>
            <a:ext cx="1159095" cy="115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502" y="2231450"/>
            <a:ext cx="53966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847025" y="427125"/>
            <a:ext cx="85206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Середнє зважене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275" y="1142338"/>
            <a:ext cx="37909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948375" y="2407475"/>
            <a:ext cx="1744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A3FF"/>
                </a:solidFill>
              </a:rPr>
              <a:t>Середнє зважене</a:t>
            </a:r>
            <a:endParaRPr b="1">
              <a:solidFill>
                <a:srgbClr val="00A3FF"/>
              </a:solidFill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3533125" y="1828875"/>
            <a:ext cx="5493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00A3FF"/>
                </a:solidFill>
              </a:rPr>
              <a:t>вага</a:t>
            </a:r>
            <a:endParaRPr b="1" sz="1200">
              <a:solidFill>
                <a:srgbClr val="00A3FF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3846075" y="2923150"/>
            <a:ext cx="5493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00A3FF"/>
                </a:solidFill>
              </a:rPr>
              <a:t>вага</a:t>
            </a:r>
            <a:endParaRPr b="1" sz="1200">
              <a:solidFill>
                <a:srgbClr val="00A3FF"/>
              </a:solidFill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1676650" y="1115150"/>
            <a:ext cx="300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2BECB"/>
                </a:solidFill>
              </a:rPr>
              <a:t>Weighted Mean Formula</a:t>
            </a:r>
            <a:endParaRPr>
              <a:solidFill>
                <a:srgbClr val="32BECB"/>
              </a:solidFill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875" y="2321387"/>
            <a:ext cx="2602250" cy="251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idx="1" type="subTitle"/>
          </p:nvPr>
        </p:nvSpPr>
        <p:spPr>
          <a:xfrm>
            <a:off x="574575" y="393850"/>
            <a:ext cx="852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Викиди вибірки (Outliers)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8"/>
          <p:cNvGrpSpPr/>
          <p:nvPr/>
        </p:nvGrpSpPr>
        <p:grpSpPr>
          <a:xfrm>
            <a:off x="5577814" y="2033178"/>
            <a:ext cx="3473847" cy="3110323"/>
            <a:chOff x="5405162" y="1615587"/>
            <a:chExt cx="5855128" cy="5242411"/>
          </a:xfrm>
        </p:grpSpPr>
        <p:pic>
          <p:nvPicPr>
            <p:cNvPr id="243" name="Google Shape;24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99876" y="1690750"/>
              <a:ext cx="4270283" cy="437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0291" y="5181901"/>
              <a:ext cx="1077094" cy="107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6174" y="4599545"/>
              <a:ext cx="1457689" cy="1463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90974" y="1615587"/>
              <a:ext cx="1513846" cy="1514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05162" y="2434360"/>
              <a:ext cx="1700156" cy="1703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06438" y="5262035"/>
              <a:ext cx="1700156" cy="1595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83196" y="1615600"/>
              <a:ext cx="1077094" cy="1070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575" y="1401750"/>
            <a:ext cx="41910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5" y="4749638"/>
            <a:ext cx="652299" cy="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525" y="2571750"/>
            <a:ext cx="3296949" cy="2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>
            <p:ph idx="1" type="subTitle"/>
          </p:nvPr>
        </p:nvSpPr>
        <p:spPr>
          <a:xfrm>
            <a:off x="3137388" y="884600"/>
            <a:ext cx="28692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idx="1" type="subTitle"/>
          </p:nvPr>
        </p:nvSpPr>
        <p:spPr>
          <a:xfrm>
            <a:off x="311700" y="194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6" y="2560675"/>
            <a:ext cx="3512475" cy="35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" type="subTitle"/>
          </p:nvPr>
        </p:nvSpPr>
        <p:spPr>
          <a:xfrm>
            <a:off x="847025" y="427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(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847025" y="1428550"/>
            <a:ext cx="6216000" cy="25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Метрика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це показник, міра, величина що чисельно описує певний аспекті бізнесу.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Сьогодні ми обговорюватимемо такі метрики: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ARPPU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75" y="2381400"/>
            <a:ext cx="3968727" cy="276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" type="subTitle"/>
          </p:nvPr>
        </p:nvSpPr>
        <p:spPr>
          <a:xfrm>
            <a:off x="847025" y="526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(загальний виторг)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855725" y="1561300"/>
            <a:ext cx="4440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Revenue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загальна сума грошових надходжень від усіх видів діяльності.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Приклад: $ 12,750.72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101" y="1223225"/>
            <a:ext cx="4525901" cy="37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idx="1" type="subTitle"/>
          </p:nvPr>
        </p:nvSpPr>
        <p:spPr>
          <a:xfrm>
            <a:off x="847025" y="427125"/>
            <a:ext cx="8520600" cy="1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ARPPU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(середній дохід на платного користувача)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25" y="1339650"/>
            <a:ext cx="4362450" cy="2152650"/>
          </a:xfrm>
          <a:prstGeom prst="rect">
            <a:avLst/>
          </a:prstGeom>
          <a:noFill/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33"/>
          <p:cNvSpPr txBox="1"/>
          <p:nvPr/>
        </p:nvSpPr>
        <p:spPr>
          <a:xfrm>
            <a:off x="847025" y="3720625"/>
            <a:ext cx="27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$ 52.44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2309" y="1339650"/>
            <a:ext cx="1603134" cy="16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6796" y="4209924"/>
            <a:ext cx="1048432" cy="10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79975" y="2354175"/>
            <a:ext cx="1300400" cy="127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3681225" y="3720625"/>
            <a:ext cx="46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 зазвичай, рахується за певний період часу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847025" y="427125"/>
            <a:ext cx="85206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План заняття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488275" y="974100"/>
            <a:ext cx="46776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1 з практикою: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формулами в </a:t>
            </a: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Sheets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Міри</a:t>
            </a: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центральної </a:t>
            </a: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тенденції</a:t>
            </a: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mean</a:t>
            </a: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median, weighted mean, mode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2 з практикою: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Продуктові метрики: Revenue, ARPPU, CR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Короткий розбiр ДЗ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75" y="521950"/>
            <a:ext cx="4179227" cy="43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641292" y="1061507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865543" y="1576106"/>
            <a:ext cx="162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Відповіді на питання з форми питань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251466" y="3331036"/>
            <a:ext cx="11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Перерва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076934" y="3290980"/>
            <a:ext cx="12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2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103720" y="1576072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Відповіді на питання в кінці заняття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7635349" y="2453571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1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828777" y="2517203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Короткий розбір ДЗ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464511" y="247242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635355" y="391895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15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985080" y="3943128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165750" y="2495406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>
            <a:alpha val="21250"/>
          </a:srgbClr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idx="1" type="subTitle"/>
          </p:nvPr>
        </p:nvSpPr>
        <p:spPr>
          <a:xfrm>
            <a:off x="847025" y="42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3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(коефіцієнт перетворення з одного стану в інший)</a:t>
            </a:r>
            <a:endParaRPr b="1" sz="203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5311700" y="1390775"/>
            <a:ext cx="281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Examples: 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Install-to-Paid = 2.59%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Visit-to-Install = 1.82%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14929" l="0" r="0" t="8547"/>
          <a:stretch/>
        </p:blipFill>
        <p:spPr>
          <a:xfrm>
            <a:off x="850225" y="1643123"/>
            <a:ext cx="4424749" cy="2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>
            <p:ph idx="1" type="subTitle"/>
          </p:nvPr>
        </p:nvSpPr>
        <p:spPr>
          <a:xfrm>
            <a:off x="686450" y="1758775"/>
            <a:ext cx="85206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Демонстрація ДЗ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0" name="Google Shape;310;p35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311" name="Google Shape;31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>
            <p:ph idx="1" type="subTitle"/>
          </p:nvPr>
        </p:nvSpPr>
        <p:spPr>
          <a:xfrm>
            <a:off x="311700" y="194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6" y="2560675"/>
            <a:ext cx="3512475" cy="35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>
            <p:ph idx="1" type="subTitle"/>
          </p:nvPr>
        </p:nvSpPr>
        <p:spPr>
          <a:xfrm>
            <a:off x="522325" y="482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Спойлер наступного заняття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583275" y="1677763"/>
            <a:ext cx="71523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взаємодії з аудиторією: DAU, WAU, MAU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Оцінки варіабельності (Estimates of variability)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Очищення даних в Google Sheets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 rot="-781295">
            <a:off x="4797598" y="3475511"/>
            <a:ext cx="764253" cy="1231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 rot="1379699">
            <a:off x="7481152" y="954156"/>
            <a:ext cx="764878" cy="1231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 rot="-1200219">
            <a:off x="6598316" y="2776922"/>
            <a:ext cx="571796" cy="92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6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1383050" y="2171550"/>
            <a:ext cx="54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73" y="1681100"/>
            <a:ext cx="3229624" cy="34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847025" y="427125"/>
            <a:ext cx="85206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формулами в 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Sheets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47025" y="1280800"/>
            <a:ext cx="8503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Як працюють формули: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арифметичні операції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логічні операції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посилання та діапазони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798" y="1652226"/>
            <a:ext cx="2593725" cy="2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59" y="2810520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9129" y="1048250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4617" y="553935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9575" y="3963223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5709" y="1048250"/>
            <a:ext cx="1603134" cy="16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17825" y="2561350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18234" y="3537299"/>
            <a:ext cx="1048432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798" y="1652226"/>
            <a:ext cx="2593725" cy="25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847025" y="427125"/>
            <a:ext cx="85206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формулами в 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Sheets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847025" y="1280800"/>
            <a:ext cx="850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рифметичні операції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Ви можете використовувати Google Sheets як калькулятор.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59" y="2810520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9129" y="1048250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4617" y="553935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9575" y="3963223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17825" y="2561350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8234" y="3537299"/>
            <a:ext cx="1048432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798" y="1652226"/>
            <a:ext cx="2593725" cy="25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847025" y="427125"/>
            <a:ext cx="85206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формулами в 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Sheets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847025" y="1280800"/>
            <a:ext cx="850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Оператори порівняння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Як отримати значення булевого типу? (вірне чи невірне твердження)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59" y="2810520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9129" y="1048250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4617" y="553935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9575" y="3963223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17825" y="2561350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8234" y="3537299"/>
            <a:ext cx="1048432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798" y="1652226"/>
            <a:ext cx="2593725" cy="25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847025" y="427125"/>
            <a:ext cx="85206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формулами в 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Sheets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847025" y="1280800"/>
            <a:ext cx="850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осилання та діапазони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Щоб обчислювати одночасно багато клітин.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59" y="2810520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9129" y="1048250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4617" y="553935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9575" y="3963223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17825" y="2561350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8234" y="3537299"/>
            <a:ext cx="1048432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847025" y="427125"/>
            <a:ext cx="8520600" cy="6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обота з формулами в 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Sheets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855725" y="1141150"/>
            <a:ext cx="850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Функції: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855725" y="1637400"/>
            <a:ext cx="30000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PERCENTILE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3909250" y="1637400"/>
            <a:ext cx="30000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SUMIF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COUNTIF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COUNTUNIQUEIFS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583275" y="393850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88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Вибірка та генеральна сукупність</a:t>
            </a:r>
            <a:endParaRPr b="1" sz="188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88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(sample vs population)</a:t>
            </a:r>
            <a:endParaRPr sz="188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325" y="928000"/>
            <a:ext cx="3131411" cy="328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75" y="1824361"/>
            <a:ext cx="4094349" cy="1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847025" y="427125"/>
            <a:ext cx="85206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Міри центральної тенденції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855725" y="1253075"/>
            <a:ext cx="8503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Середнє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Медіана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ереднє зважене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Мода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067" y="9090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3639" y="36899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2075" y="2167262"/>
            <a:ext cx="1725611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